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11" r:id="rId3"/>
    <p:sldId id="312" r:id="rId4"/>
    <p:sldId id="315" r:id="rId5"/>
    <p:sldId id="316" r:id="rId6"/>
    <p:sldId id="313" r:id="rId7"/>
    <p:sldId id="285" r:id="rId8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eana Irai Vázquez Cavita" initials="IIVC" lastIdx="5" clrIdx="0">
    <p:extLst>
      <p:ext uri="{19B8F6BF-5375-455C-9EA6-DF929625EA0E}">
        <p15:presenceInfo xmlns:p15="http://schemas.microsoft.com/office/powerpoint/2012/main" userId="Ileana Irai Vázquez Cavi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/>
    <p:restoredTop sz="95885"/>
  </p:normalViewPr>
  <p:slideViewPr>
    <p:cSldViewPr snapToGrid="0" snapToObjects="1">
      <p:cViewPr varScale="1">
        <p:scale>
          <a:sx n="78" d="100"/>
          <a:sy n="78" d="100"/>
        </p:scale>
        <p:origin x="115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.10\rca%2029032023\RADIO%20CULTURAL%20AYUNTAMIENTO\3.%20RADIO%20CULTURAL\5.%20PLANEACION\1.%20MIR%20PLANEACION%202025\2.%20INF%20TRIMESTRALES\1.%20SEGUNDO%20TRIMESTRE\8.%20PRESENTACION\4.%20Gr&#225;ficas%202T%20EJE%201%20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.10\rca%2029032023\RADIO%20CULTURAL%20AYUNTAMIENTO\3.%20RADIO%20CULTURAL\5.%20PLANEACION\1.%20MIR%20PLANEACION%202025\2.%20INF%20TRIMESTRALES\1.%20SEGUNDO%20TRIMESTRE\8.%20PRESENTACION\4.%20Gr&#225;ficas%202T%20EJE%201%202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.10\rca%2029032023\RADIO%20CULTURAL%20AYUNTAMIENTO\3.%20RADIO%20CULTURAL\5.%20PLANEACION\1.%20MIR%20PLANEACION%202025\2.%20INF%20TRIMESTRALES\1.%20SEGUNDO%20TRIMESTRE\8.%20PRESENTACION\4.%20Gr&#225;ficas%202T%20EJE%201%2020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.10\rca%2029032023\RADIO%20CULTURAL%20AYUNTAMIENTO\3.%20RADIO%20CULTURAL\5.%20PLANEACION\1.%20MIR%20PLANEACION%202025\2.%20INF%20TRIMESTRALES\1.%20SEGUNDO%20TRIMESTRE\8.%20PRESENTACION\4.%20Gr&#225;ficas%202T%20EJE%201%2020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effectLst/>
              </a:rPr>
              <a:t>METAS PLANEADAS Y ALCANZADAS A NIVEL ACTIVIDAD 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SEGUNDO TRIMESTRE 2025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EN UNIDADES Y PORCENTAJE DE AVANCE</a:t>
            </a:r>
            <a:endParaRPr lang="es-MX" sz="1200">
              <a:effectLst/>
            </a:endParaRPr>
          </a:p>
        </c:rich>
      </c:tx>
      <c:layout>
        <c:manualLayout>
          <c:xMode val="edge"/>
          <c:yMode val="edge"/>
          <c:x val="0.15828626512336957"/>
          <c:y val="1.99275470160601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'Actividades 1 2T24'!$B$4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2T24'!$C$3:$D$3</c:f>
              <c:strCache>
                <c:ptCount val="2"/>
                <c:pt idx="0">
                  <c:v> Noticias difundidas</c:v>
                </c:pt>
                <c:pt idx="1">
                  <c:v>Cápsulas transmitidas</c:v>
                </c:pt>
              </c:strCache>
            </c:strRef>
          </c:cat>
          <c:val>
            <c:numRef>
              <c:f>'Actividades 1 2T24'!$C$4:$D$4</c:f>
              <c:numCache>
                <c:formatCode>General</c:formatCode>
                <c:ptCount val="2"/>
                <c:pt idx="0">
                  <c:v>1310</c:v>
                </c:pt>
                <c:pt idx="1">
                  <c:v>780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6A-4A2C-AB69-35820915D035}"/>
            </c:ext>
          </c:extLst>
        </c:ser>
        <c:ser>
          <c:idx val="1"/>
          <c:order val="1"/>
          <c:tx>
            <c:strRef>
              <c:f>'Actividades 1 2T24'!$B$5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2T24'!$C$3:$D$3</c:f>
              <c:strCache>
                <c:ptCount val="2"/>
                <c:pt idx="0">
                  <c:v> Noticias difundidas</c:v>
                </c:pt>
                <c:pt idx="1">
                  <c:v>Cápsulas transmitidas</c:v>
                </c:pt>
              </c:strCache>
            </c:strRef>
          </c:cat>
          <c:val>
            <c:numRef>
              <c:f>'Actividades 1 2T24'!$C$5:$D$5</c:f>
              <c:numCache>
                <c:formatCode>General</c:formatCode>
                <c:ptCount val="2"/>
                <c:pt idx="0">
                  <c:v>1308</c:v>
                </c:pt>
                <c:pt idx="1">
                  <c:v>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6A-4A2C-AB69-35820915D03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C0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1982557927171037E-2"/>
                  <c:y val="8.400154245351969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99.84%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E6A-4A2C-AB69-35820915D0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2T24'!$C$3:$D$3</c:f>
              <c:strCache>
                <c:ptCount val="2"/>
                <c:pt idx="0">
                  <c:v> Noticias difundidas</c:v>
                </c:pt>
                <c:pt idx="1">
                  <c:v>Cápsulas transmitidas</c:v>
                </c:pt>
              </c:strCache>
            </c:strRef>
          </c:cat>
          <c:val>
            <c:numRef>
              <c:f>'Actividades 1 2T24'!$C$6:$D$6</c:f>
              <c:numCache>
                <c:formatCode>0.00%</c:formatCode>
                <c:ptCount val="2"/>
                <c:pt idx="0">
                  <c:v>0.99847328244274813</c:v>
                </c:pt>
                <c:pt idx="1">
                  <c:v>0.99743589743589745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E6A-4A2C-AB69-35820915D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  <c:max val="14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  <c:max val="1.26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  <c:majorUnit val="0.21000000000000002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/>
              <a:t>META PLANEADA Y ALCANZADA A NIVEL</a:t>
            </a:r>
            <a:r>
              <a:rPr lang="es-MX" baseline="0" dirty="0"/>
              <a:t> </a:t>
            </a:r>
            <a:r>
              <a:rPr lang="es-MX" dirty="0"/>
              <a:t>COMPONENTE</a:t>
            </a:r>
          </a:p>
          <a:p>
            <a:pPr>
              <a:defRPr/>
            </a:pPr>
            <a:r>
              <a:rPr lang="es-MX" dirty="0"/>
              <a:t>SEGUNDO TRIMESTRE 2025</a:t>
            </a:r>
          </a:p>
          <a:p>
            <a:pPr>
              <a:defRPr/>
            </a:pPr>
            <a:r>
              <a:rPr lang="es-MX" dirty="0"/>
              <a:t>EN UNIDADES Y PORCENTAJE DE AVANCE</a:t>
            </a:r>
          </a:p>
        </c:rich>
      </c:tx>
      <c:layout>
        <c:manualLayout>
          <c:xMode val="edge"/>
          <c:yMode val="edge"/>
          <c:x val="9.1959762151587049E-2"/>
          <c:y val="1.00076140634520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2 2T24 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2T24 '!$C$2:$C$3</c:f>
              <c:strCache>
                <c:ptCount val="2"/>
                <c:pt idx="1">
                  <c:v>Programas culturales transmitidos</c:v>
                </c:pt>
              </c:strCache>
            </c:strRef>
          </c:cat>
          <c:val>
            <c:numRef>
              <c:f>'Componente 2 2T24 '!$C$4</c:f>
              <c:numCache>
                <c:formatCode>General</c:formatCode>
                <c:ptCount val="1"/>
                <c:pt idx="0">
                  <c:v>820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F6-49D9-BD34-73435AA456BC}"/>
            </c:ext>
          </c:extLst>
        </c:ser>
        <c:ser>
          <c:idx val="1"/>
          <c:order val="1"/>
          <c:tx>
            <c:strRef>
              <c:f>'Componente 2 2T24 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2T24 '!$C$2:$C$3</c:f>
              <c:strCache>
                <c:ptCount val="2"/>
                <c:pt idx="1">
                  <c:v>Programas culturales transmitidos</c:v>
                </c:pt>
              </c:strCache>
            </c:strRef>
          </c:cat>
          <c:val>
            <c:numRef>
              <c:f>'Componente 2 2T24 '!$C$5</c:f>
              <c:numCache>
                <c:formatCode>General</c:formatCode>
                <c:ptCount val="1"/>
                <c:pt idx="0">
                  <c:v>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F6-49D9-BD34-73435AA456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6432"/>
        <c:axId val="-8829353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6317091189413169"/>
                  <c:y val="-1.370817825057200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99.75%</a:t>
                    </a:r>
                  </a:p>
                </c:rich>
              </c:tx>
              <c:spPr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96F6-49D9-BD34-73435AA456BC}"/>
                </c:ext>
              </c:extLst>
            </c:dLbl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2T24 '!$C$2:$C$3</c:f>
              <c:strCache>
                <c:ptCount val="2"/>
                <c:pt idx="1">
                  <c:v>Programas culturales transmitidos</c:v>
                </c:pt>
              </c:strCache>
            </c:strRef>
          </c:cat>
          <c:val>
            <c:numRef>
              <c:f>'Componente 2 2T24 '!$C$6</c:f>
              <c:numCache>
                <c:formatCode>0.00%</c:formatCode>
                <c:ptCount val="1"/>
                <c:pt idx="0">
                  <c:v>0.9975609756097561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6F6-49D9-BD34-73435AA456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8547759"/>
        <c:axId val="1778546511"/>
      </c:lineChart>
      <c:catAx>
        <c:axId val="-882936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Programas culturales transmitidos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344"/>
        <c:crosses val="autoZero"/>
        <c:auto val="1"/>
        <c:lblAlgn val="ctr"/>
        <c:lblOffset val="100"/>
        <c:noMultiLvlLbl val="0"/>
      </c:catAx>
      <c:valAx>
        <c:axId val="-882935344"/>
        <c:scaling>
          <c:orientation val="minMax"/>
          <c:max val="8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6432"/>
        <c:crosses val="autoZero"/>
        <c:crossBetween val="between"/>
        <c:majorUnit val="68"/>
      </c:valAx>
      <c:valAx>
        <c:axId val="1778546511"/>
        <c:scaling>
          <c:orientation val="minMax"/>
          <c:max val="1.7000000000000002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778547759"/>
        <c:crosses val="max"/>
        <c:crossBetween val="between"/>
      </c:valAx>
      <c:catAx>
        <c:axId val="177854775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78546511"/>
        <c:crossesAt val="0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677095132205094"/>
          <c:y val="0.91083104545916849"/>
          <c:w val="0.80821816882407738"/>
          <c:h val="5.78317817636434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 dirty="0">
                <a:effectLst/>
              </a:rPr>
              <a:t>METAS PLANEADAS Y ALCANZADAS A NIVEL ACTIVIDAD </a:t>
            </a:r>
            <a:endParaRPr lang="es-MX" sz="1200" dirty="0">
              <a:effectLst/>
            </a:endParaRPr>
          </a:p>
          <a:p>
            <a:pPr>
              <a:defRPr/>
            </a:pPr>
            <a:r>
              <a:rPr lang="es-MX" sz="1200" b="1" i="0" baseline="0" dirty="0">
                <a:effectLst/>
              </a:rPr>
              <a:t>SEGUNDO TRIMESTRE 2025</a:t>
            </a:r>
          </a:p>
          <a:p>
            <a:pPr>
              <a:defRPr/>
            </a:pPr>
            <a:r>
              <a:rPr lang="es-MX" sz="1200" b="1" i="0" baseline="0" dirty="0">
                <a:effectLst/>
              </a:rPr>
              <a:t>EN UNIDADES Y PORCENTAJE DE AVANCE</a:t>
            </a:r>
            <a:endParaRPr lang="es-MX" sz="1200" dirty="0">
              <a:effectLst/>
            </a:endParaRPr>
          </a:p>
        </c:rich>
      </c:tx>
      <c:layout>
        <c:manualLayout>
          <c:xMode val="edge"/>
          <c:yMode val="edge"/>
          <c:x val="0.12362808568393363"/>
          <c:y val="1.99275390744521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'Actividades 2 2T24'!$B$4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2 2T24'!$C$3:$D$3</c:f>
              <c:strCache>
                <c:ptCount val="2"/>
                <c:pt idx="0">
                  <c:v>Programas con equidad de genero</c:v>
                </c:pt>
                <c:pt idx="1">
                  <c:v>Difusión de colección musical </c:v>
                </c:pt>
              </c:strCache>
            </c:strRef>
          </c:cat>
          <c:val>
            <c:numRef>
              <c:f>'Actividades 2 2T24'!$C$4:$D$4</c:f>
              <c:numCache>
                <c:formatCode>General</c:formatCode>
                <c:ptCount val="2"/>
                <c:pt idx="0">
                  <c:v>81</c:v>
                </c:pt>
                <c:pt idx="1">
                  <c:v>1073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CB-4708-815A-ED66725E3C18}"/>
            </c:ext>
          </c:extLst>
        </c:ser>
        <c:ser>
          <c:idx val="1"/>
          <c:order val="1"/>
          <c:tx>
            <c:strRef>
              <c:f>'Actividades 2 2T24'!$B$5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2 2T24'!$C$3:$D$3</c:f>
              <c:strCache>
                <c:ptCount val="2"/>
                <c:pt idx="0">
                  <c:v>Programas con equidad de genero</c:v>
                </c:pt>
                <c:pt idx="1">
                  <c:v>Difusión de colección musical </c:v>
                </c:pt>
              </c:strCache>
            </c:strRef>
          </c:cat>
          <c:val>
            <c:numRef>
              <c:f>'Actividades 2 2T24'!$C$5:$D$5</c:f>
              <c:numCache>
                <c:formatCode>General</c:formatCode>
                <c:ptCount val="2"/>
                <c:pt idx="0">
                  <c:v>79</c:v>
                </c:pt>
                <c:pt idx="1">
                  <c:v>1063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CB-4708-815A-ED66725E3C1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C0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4648578591140324E-2"/>
                  <c:y val="6.84229941826193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6CB-4708-815A-ED66725E3C1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99.06%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CB82-462B-BF85-25C705C311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2 2T24'!$C$3:$D$3</c:f>
              <c:strCache>
                <c:ptCount val="2"/>
                <c:pt idx="0">
                  <c:v>Programas con equidad de genero</c:v>
                </c:pt>
                <c:pt idx="1">
                  <c:v>Difusión de colección musical </c:v>
                </c:pt>
              </c:strCache>
            </c:strRef>
          </c:cat>
          <c:val>
            <c:numRef>
              <c:f>'Actividades 2 2T24'!$C$6:$D$6</c:f>
              <c:numCache>
                <c:formatCode>0.00%</c:formatCode>
                <c:ptCount val="2"/>
                <c:pt idx="0">
                  <c:v>0.97530864197530864</c:v>
                </c:pt>
                <c:pt idx="1">
                  <c:v>0.99068033550792167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6CB-4708-815A-ED66725E3C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</a:t>
                </a:r>
                <a:r>
                  <a:rPr lang="es-MX" baseline="0"/>
                  <a:t> Avance</a:t>
                </a:r>
                <a:endParaRPr lang="es-MX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100" b="1" dirty="0"/>
              <a:t>META PLANEADA Y ALCANZADA A NIVEL</a:t>
            </a:r>
            <a:r>
              <a:rPr lang="es-MX" sz="1100" b="1" baseline="0" dirty="0"/>
              <a:t> </a:t>
            </a:r>
            <a:r>
              <a:rPr lang="es-MX" sz="1100" b="1" dirty="0"/>
              <a:t>COMPONENTE </a:t>
            </a:r>
          </a:p>
          <a:p>
            <a:pPr>
              <a:defRPr sz="1100" b="1"/>
            </a:pPr>
            <a:r>
              <a:rPr lang="es-MX" sz="1100" b="1" dirty="0"/>
              <a:t>SEGUNDO TRIMESTRE 2025</a:t>
            </a:r>
          </a:p>
          <a:p>
            <a:pPr>
              <a:defRPr sz="1100" b="1"/>
            </a:pPr>
            <a:r>
              <a:rPr lang="es-MX" sz="1100" b="1" dirty="0"/>
              <a:t>EN UNIDADES Y PORCENTAJE DE AVANCE</a:t>
            </a:r>
          </a:p>
        </c:rich>
      </c:tx>
      <c:layout>
        <c:manualLayout>
          <c:xMode val="edge"/>
          <c:yMode val="edge"/>
          <c:x val="0.18424680584581113"/>
          <c:y val="5.29961369411943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3 2T24'!$B$4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3 2T24'!$C$2:$C$3</c:f>
              <c:strCache>
                <c:ptCount val="2"/>
                <c:pt idx="1">
                  <c:v>Actividades administrativas</c:v>
                </c:pt>
              </c:strCache>
            </c:strRef>
          </c:cat>
          <c:val>
            <c:numRef>
              <c:f>'Componente 3 2T24'!$C$4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5-4C02-8500-059A87D35519}"/>
            </c:ext>
          </c:extLst>
        </c:ser>
        <c:ser>
          <c:idx val="1"/>
          <c:order val="1"/>
          <c:tx>
            <c:strRef>
              <c:f>'Componente 3 2T24'!$B$5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3 2T24'!$C$2:$C$3</c:f>
              <c:strCache>
                <c:ptCount val="2"/>
                <c:pt idx="1">
                  <c:v>Actividades administrativas</c:v>
                </c:pt>
              </c:strCache>
            </c:strRef>
          </c:cat>
          <c:val>
            <c:numRef>
              <c:f>'Componente 3 2T24'!$C$5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5-4C02-8500-059A87D355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6432"/>
        <c:axId val="-8829353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0.14498483134784299"/>
                  <c:y val="-4.08530897159584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325-4C02-8500-059A87D355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3 2T24'!$C$2:$C$3</c:f>
              <c:strCache>
                <c:ptCount val="2"/>
                <c:pt idx="1">
                  <c:v>Actividades administrativas</c:v>
                </c:pt>
              </c:strCache>
            </c:strRef>
          </c:cat>
          <c:val>
            <c:numRef>
              <c:f>'Componente 3 2T24'!$C$6</c:f>
              <c:numCache>
                <c:formatCode>0.00%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25-4C02-8500-059A87D355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862846479"/>
        <c:axId val="1862846063"/>
      </c:lineChart>
      <c:catAx>
        <c:axId val="-882936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Actividades administrativas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344"/>
        <c:crosses val="autoZero"/>
        <c:auto val="1"/>
        <c:lblAlgn val="ctr"/>
        <c:lblOffset val="100"/>
        <c:noMultiLvlLbl val="0"/>
      </c:catAx>
      <c:valAx>
        <c:axId val="-8829353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6432"/>
        <c:crosses val="autoZero"/>
        <c:crossBetween val="between"/>
      </c:valAx>
      <c:valAx>
        <c:axId val="1862846063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2846479"/>
        <c:crosses val="max"/>
        <c:crossBetween val="between"/>
      </c:valAx>
      <c:catAx>
        <c:axId val="1862846479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2846063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B6457-97E7-414B-9DDF-F351C914E9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B76DE1-0A04-0D4A-AAC4-B1EF5D2E6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4791CD-CA7A-5A46-A023-9CB0C381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3C7484-024B-4746-85C0-0C4B7669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85D070-424F-CC4B-BA10-E02C744C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97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FBC21-16D8-BE49-B0D4-BCFA8675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321B81-1BB8-8E4B-8FDC-08571E646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22D281-A4E4-2944-ADA2-82CFA66D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2F3B37-0916-3542-A4A0-2BD5F334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A2205C-C199-5E49-B4A5-7BA8062C1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21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F80E750-39C1-DF43-8259-6260E36B8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D799E0-5A90-2D47-AD40-D69014B2A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D79760-9DAB-EE4E-B913-CCB3D3E1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32F2D8-463B-1D48-9B45-94804A7C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610823-C2FD-1646-A13E-BC35FE5C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024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7B8E9-ACCF-DE40-A42D-411CC6C2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AF23D8-4817-F341-BD0D-AD2483116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42EE89-7F71-9343-9B4A-4CCC03CB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B16D72-F859-0840-A8D7-DA762D6C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A86A1E-7B22-B74C-8070-CF30F660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2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B9C628-9B10-184A-BF90-18FD6F7B4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2212D1-AAC1-5A45-B5D9-938CF938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EEFD7F-B503-CF46-AAB6-87ECD52C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441AD8-1AE7-8B41-91AF-AA44AEDBF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B71F90-59AB-4444-A018-A274A3E0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22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AC2119-27FB-9E4E-B5BF-C07D60A2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E2BA35-CA44-4143-9D52-3B0670DF9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3DD19E-9D30-4244-BBD3-0E837A055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78B5C8-C21B-EB4A-88ED-56F534C0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2E11DB-6CEC-D94B-AF53-E1F78286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9FF7D-B361-9A48-A5CA-852F925A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821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F61B8-1510-8D49-944E-80BD7A0A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24911C-54FD-8C48-8BFC-DAADFA749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29F621-9CD7-DC45-9D28-6AE199E37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714FEE-1909-5E48-91CF-A21B02204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2E05B77-07EF-DD40-BDA8-27CE8530F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11822A6-C32F-A042-A924-46F961F50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0A22F9E-4514-A94E-B6C3-85A0EC5DE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2C40D86-05B5-D742-ADF3-FC3495B3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0085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B9C358-8BD9-A344-8B1F-1221E620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0BA330-F8F8-F245-940E-473577E7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27DC52B-72AC-1C42-92B4-3B59FDE7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C35862-B345-2444-85EC-9CBBC8C1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79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5176637-01DD-5F41-BC28-36B81411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F34602-5039-0247-8615-72F1A1A0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413057-F7D0-6344-A2E9-15A59EB1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268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3F3766-B4F1-A243-82E1-33E9FFDA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55258C-4D20-504B-907D-0579E54A1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D630014-8F63-5240-8880-4050E1028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E78B4A-DA56-D14F-A5CD-E2CF4083A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10CB0D-135B-D14D-BE44-2200DD72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3A78BF-33D8-D34E-9568-F94CDCAA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342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13F14F-80CB-CF4A-9AA5-FA760D38D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06937E-0175-C946-9717-BB41ED62EC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68A21C-4975-5544-9675-CC0DB3EC8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1A18AD6-0A33-5145-96CA-68491155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8E64733-ADBF-B94F-A858-88618687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52B227-78C6-9E49-920F-03A65D440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24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CA23C3-FA5F-2446-A92B-9C10A542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60BC84-BB76-E842-B1E5-25D870CBE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C34074-78C5-4048-88CA-EBDF41FB7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11/08/2025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F080F6-92E7-4545-9012-1F02D5BEC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0EE611-63F7-434A-B371-B1A784428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4422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adroTexto 32">
            <a:extLst>
              <a:ext uri="{FF2B5EF4-FFF2-40B4-BE49-F238E27FC236}">
                <a16:creationId xmlns:a16="http://schemas.microsoft.com/office/drawing/2014/main" id="{98FA050F-DA14-5D47-860C-2B06FB8C55EA}"/>
              </a:ext>
            </a:extLst>
          </p:cNvPr>
          <p:cNvSpPr txBox="1"/>
          <p:nvPr/>
        </p:nvSpPr>
        <p:spPr>
          <a:xfrm>
            <a:off x="5020868" y="2427112"/>
            <a:ext cx="66026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latin typeface="Arial Black" panose="020B0604020202020204" pitchFamily="34" charset="0"/>
                <a:cs typeface="Arial Black" panose="020B0604020202020204" pitchFamily="34" charset="0"/>
              </a:rPr>
              <a:t>SUBCOMITÉ SECTORIAL DEL EJE 1 </a:t>
            </a:r>
            <a:r>
              <a:rPr lang="es-MX" sz="2800" b="1" dirty="0">
                <a:latin typeface="Arial Black" panose="020B0604020202020204" pitchFamily="34" charset="0"/>
                <a:cs typeface="Arial Black" panose="020B0604020202020204" pitchFamily="34" charset="0"/>
              </a:rPr>
              <a:t>GOBIERNO HUMANISTA Y DE RESULTADOS</a:t>
            </a:r>
          </a:p>
          <a:p>
            <a:pPr algn="ctr"/>
            <a:r>
              <a:rPr lang="es-MX" sz="2400" b="1" dirty="0">
                <a:latin typeface="Arial Black" panose="020B0604020202020204" pitchFamily="34" charset="0"/>
                <a:cs typeface="Arial Black" panose="020B0604020202020204" pitchFamily="34" charset="0"/>
              </a:rPr>
              <a:t>SEGUNDA SESIÓN ORDINARIA DEL EJERCICIO 2025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D16FDEF1-01AF-904D-BC09-635291126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4178446" y="4690869"/>
            <a:ext cx="810667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PROGRAMA DE SERVICIO DE RADIODIFUSIÓN QUE PROMUEVE LA INTEGRACIÓN MUNICIPAL </a:t>
            </a:r>
          </a:p>
          <a:p>
            <a:pPr algn="ctr"/>
            <a:r>
              <a:rPr lang="es-MX" sz="2200" dirty="0"/>
              <a:t>INFORME DE AVANCE EN CUMPLIMIENTO DE METAS</a:t>
            </a:r>
          </a:p>
          <a:p>
            <a:pPr algn="ctr"/>
            <a:r>
              <a:rPr lang="es-MX" sz="2200" b="1" dirty="0"/>
              <a:t>UNIDAD RESPONSABLE: </a:t>
            </a:r>
            <a:r>
              <a:rPr lang="es-MX" sz="2200" dirty="0"/>
              <a:t>RADIO CULTURAL AYUNTAMIENTO</a:t>
            </a:r>
            <a:endParaRPr lang="es-MX" sz="2400" dirty="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C8BD34C-42EC-6345-9E2C-A04D5779E038}"/>
              </a:ext>
            </a:extLst>
          </p:cNvPr>
          <p:cNvSpPr txBox="1"/>
          <p:nvPr/>
        </p:nvSpPr>
        <p:spPr>
          <a:xfrm>
            <a:off x="1048626" y="5952753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Agosto 2025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45AFDFF-1686-7540-83FE-C2B0E37717C2}"/>
              </a:ext>
            </a:extLst>
          </p:cNvPr>
          <p:cNvSpPr txBox="1"/>
          <p:nvPr/>
        </p:nvSpPr>
        <p:spPr>
          <a:xfrm>
            <a:off x="532492" y="5648462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/>
              <a:t>Cancún, Quintana Roo</a:t>
            </a:r>
            <a:endParaRPr lang="es-MX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4EE9DA-EAFE-C132-36C6-32AA527A6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021" y="653143"/>
            <a:ext cx="2382353" cy="1178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7D0E22D-57B2-4BE9-D85A-CBDC7B52B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440" y="1919782"/>
            <a:ext cx="2417765" cy="35027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5E5F093-B076-5FFA-D528-A5A16E21A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6914" y="1139362"/>
            <a:ext cx="1095123" cy="106735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4DAB43B-5CBF-4C19-8193-C9FB501153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7069" y="1276191"/>
            <a:ext cx="3742171" cy="73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3183327" y="612501"/>
            <a:ext cx="60960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OBJETIVO GENERAL DEL PROGRAMA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E5B76DA-97E2-86A8-0EC1-6997E22A0DCC}"/>
              </a:ext>
            </a:extLst>
          </p:cNvPr>
          <p:cNvSpPr txBox="1"/>
          <p:nvPr/>
        </p:nvSpPr>
        <p:spPr>
          <a:xfrm>
            <a:off x="277792" y="1120344"/>
            <a:ext cx="1167885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MX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DIVERSIFICAR LOS PROGRAMAS EDUCATIVOS, CULTURALES, CÍVICOS Y DE INFORMACIÓN PÚBLICA DEL ACONTECER EN LA SOCIEDAD PARA FORTALECER LA INTEGRACIÓN MUNICIPAL.  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104A3F-4F68-F92E-8E7B-02E06A480E78}"/>
              </a:ext>
            </a:extLst>
          </p:cNvPr>
          <p:cNvSpPr txBox="1"/>
          <p:nvPr/>
        </p:nvSpPr>
        <p:spPr>
          <a:xfrm>
            <a:off x="256572" y="1834861"/>
            <a:ext cx="1167885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EL SEGUNDO TRIMESTRE SE OBTUVO UN </a:t>
            </a:r>
            <a:r>
              <a:rPr kumimoji="0" lang="es-ES_tradnl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99.63%</a:t>
            </a:r>
            <a:r>
              <a:rPr kumimoji="0" lang="es-ES_tradnl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CUMPLIMIENTO, </a:t>
            </a:r>
            <a:r>
              <a:rPr lang="es-MX">
                <a:solidFill>
                  <a:prstClr val="black"/>
                </a:solidFill>
                <a:latin typeface="Calibri" panose="020F0502020204030204"/>
              </a:rPr>
              <a:t>CORRESPONDIENTE </a:t>
            </a:r>
            <a:r>
              <a:rPr kumimoji="0" lang="es-MX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2,176 DE 2,184 HORAS DE TRANSMISIONES PROGRAMADAS.</a:t>
            </a:r>
            <a:endParaRPr kumimoji="0" lang="es-ES_tradnl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722C8F90-2DDC-0D5D-487C-A4792E09AF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36" r="1805"/>
          <a:stretch>
            <a:fillRect/>
          </a:stretch>
        </p:blipFill>
        <p:spPr>
          <a:xfrm>
            <a:off x="3129250" y="2644876"/>
            <a:ext cx="6204154" cy="377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1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6242067-7E92-D6DF-3D52-3978CFBCCC70}"/>
              </a:ext>
            </a:extLst>
          </p:cNvPr>
          <p:cNvSpPr txBox="1"/>
          <p:nvPr/>
        </p:nvSpPr>
        <p:spPr>
          <a:xfrm>
            <a:off x="2359284" y="201679"/>
            <a:ext cx="704523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MX" sz="1800" b="1"/>
              <a:t>DIRECCIÓN DE NOTICIAS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3A210-FE42-7D09-4859-E25AA4E57ECF}"/>
              </a:ext>
            </a:extLst>
          </p:cNvPr>
          <p:cNvSpPr txBox="1"/>
          <p:nvPr/>
        </p:nvSpPr>
        <p:spPr>
          <a:xfrm>
            <a:off x="878904" y="654834"/>
            <a:ext cx="10590285" cy="1865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lang="es-ES_tradnl" sz="1750" dirty="0">
                <a:solidFill>
                  <a:prstClr val="black"/>
                </a:solidFill>
                <a:latin typeface="Calibri" panose="020F0502020204030204"/>
              </a:rPr>
              <a:t>LA DIRECCIÓN DE NOTICIAS LOGRÓ OBTENER UN AVANCE DEL </a:t>
            </a:r>
            <a:r>
              <a:rPr lang="es-ES_tradnl" sz="1750" b="1" dirty="0">
                <a:solidFill>
                  <a:prstClr val="black"/>
                </a:solidFill>
                <a:latin typeface="Calibri" panose="020F0502020204030204"/>
              </a:rPr>
              <a:t>97.69%</a:t>
            </a:r>
            <a:r>
              <a:rPr lang="es-ES_tradnl" sz="1750" dirty="0">
                <a:solidFill>
                  <a:prstClr val="black"/>
                </a:solidFill>
                <a:latin typeface="Calibri" panose="020F0502020204030204"/>
              </a:rPr>
              <a:t> DE CUMPLIMIENTO DE LA META PLANEADA EN SU COMPONENTE, CORRESPONDIENTE A 127 HORAS DE PROGRAMAS INFORMATIVOS TRANSMITIDOS; ASIMISMO 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EL </a:t>
            </a:r>
            <a:r>
              <a:rPr lang="es-ES" sz="1750" b="1" dirty="0">
                <a:solidFill>
                  <a:prstClr val="black"/>
                </a:solidFill>
                <a:latin typeface="Calibri" panose="020F0502020204030204"/>
              </a:rPr>
              <a:t>99.84%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 DE CUMPLIMIENTO, EN LA ACTIVIDAD DE HORAS DE NOTICIAS DIFUNDIDAS, AL TRANSMITIR 1,308 HORAS, DE LAS 1,310 PROGRAMADAS; Y OBTUVO EL </a:t>
            </a:r>
            <a:r>
              <a:rPr lang="es-ES" sz="1750" b="1" dirty="0">
                <a:solidFill>
                  <a:prstClr val="black"/>
                </a:solidFill>
                <a:latin typeface="Calibri" panose="020F0502020204030204"/>
              </a:rPr>
              <a:t>99.74%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 DE AVANCE EN LAS HORAS DE CÁPSULAS TRANSMITIDAS, LO QUE CORRESPONDE A 778 HORAS FRENTE A LAS 780 PLANTEADAS DURANTE EL SEGUNDO TRIMESTRE 2025.</a:t>
            </a:r>
            <a:endParaRPr lang="es-ES_tradnl" sz="175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67E056F-DB55-E5C9-C4C4-4225D0880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69" y="2147504"/>
            <a:ext cx="5240267" cy="3491141"/>
          </a:xfrm>
          <a:prstGeom prst="rect">
            <a:avLst/>
          </a:prstGeom>
        </p:spPr>
      </p:pic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030981"/>
              </p:ext>
            </p:extLst>
          </p:nvPr>
        </p:nvGraphicFramePr>
        <p:xfrm>
          <a:off x="5948325" y="2169839"/>
          <a:ext cx="5240267" cy="349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2369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6242067-7E92-D6DF-3D52-3978CFBCCC70}"/>
              </a:ext>
            </a:extLst>
          </p:cNvPr>
          <p:cNvSpPr txBox="1"/>
          <p:nvPr/>
        </p:nvSpPr>
        <p:spPr>
          <a:xfrm>
            <a:off x="2651429" y="220389"/>
            <a:ext cx="704523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MX" sz="1800" b="1"/>
              <a:t>PROGRAMACIÓN CULTURAL Y MUSICAL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3A210-FE42-7D09-4859-E25AA4E57ECF}"/>
              </a:ext>
            </a:extLst>
          </p:cNvPr>
          <p:cNvSpPr txBox="1"/>
          <p:nvPr/>
        </p:nvSpPr>
        <p:spPr>
          <a:xfrm>
            <a:off x="878904" y="681708"/>
            <a:ext cx="10838614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lang="es-ES_tradnl" sz="1750" dirty="0">
                <a:solidFill>
                  <a:prstClr val="black"/>
                </a:solidFill>
                <a:latin typeface="Calibri" panose="020F0502020204030204"/>
              </a:rPr>
              <a:t>LA DIRECCIÓN CULTURAL Y MUSICAL, </a:t>
            </a: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EL SEGUNDO TRIMESTRE LOGRÓ EN SU COMPONENTE, UN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PORCENTAJE DEL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99.75% </a:t>
            </a:r>
            <a:r>
              <a:rPr kumimoji="0" lang="es-ES" sz="175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CUMPLIMIENTO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CORRESPONDE A 818 HORAS REALIZADAS DE TRANSMISIONES 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DE 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PROGRAMAS CULTURALES, </a:t>
            </a:r>
            <a:r>
              <a:rPr lang="es-ES" sz="1750" dirty="0">
                <a:solidFill>
                  <a:prstClr val="black"/>
                </a:solidFill>
              </a:rPr>
              <a:t>FRENTE A LAS 820 HORAS PROYECTADAS.</a:t>
            </a:r>
            <a:endParaRPr kumimoji="0" lang="es-ES" sz="1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LO RELATIVO A LOS PROGRAMAS CON EQUIDAD DE GÉNERO, SE ALCANZÓ EL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97.53%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CUMPLIMIENTO, MISMO QUE CORRESPONDE A 79 HORAS DE TRANSMISIONES, DE LAS 81 HORAS PROGRAMADAS.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 EL PORCENTAJE ALCANZADO EN LA DIFUSIÓN DE COLECCIÓN MUSICAL, ES DE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99.06%, </a:t>
            </a:r>
            <a:r>
              <a:rPr kumimoji="0" lang="es-ES" sz="175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 REALIZAR 1063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HORAS DE TRANSMISIONES, FRENTE A LAS 1073 PLANTEADAS EN EL TRIMESTRE.</a:t>
            </a:r>
            <a:r>
              <a:rPr kumimoji="0" lang="es-MX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s-ES_tradnl" sz="17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7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102895"/>
              </p:ext>
            </p:extLst>
          </p:nvPr>
        </p:nvGraphicFramePr>
        <p:xfrm>
          <a:off x="786581" y="2600015"/>
          <a:ext cx="5387465" cy="3576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9086741"/>
              </p:ext>
            </p:extLst>
          </p:nvPr>
        </p:nvGraphicFramePr>
        <p:xfrm>
          <a:off x="6419665" y="2575395"/>
          <a:ext cx="4763654" cy="3155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709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80764E4A-8C1F-6BB8-D955-71407BC61895}"/>
              </a:ext>
            </a:extLst>
          </p:cNvPr>
          <p:cNvSpPr/>
          <p:nvPr/>
        </p:nvSpPr>
        <p:spPr>
          <a:xfrm>
            <a:off x="2186369" y="76398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Evidencias</a:t>
            </a:r>
          </a:p>
          <a:p>
            <a:pPr lvl="0"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 de Noticias Y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Programación Cultural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E22E03AE-D7B3-31C7-3D22-C8ACAC08E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128036"/>
            <a:ext cx="11827265" cy="10364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E812EC3-2E68-CDB8-BCFC-F799A0647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2396" y="3861276"/>
            <a:ext cx="2679333" cy="223277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9820678-0EB3-1C52-14EE-86C480AFF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049" y="4237639"/>
            <a:ext cx="2232853" cy="178991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45A0FF8-9A72-0F2B-20CB-A98301F86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4343" y="3938017"/>
            <a:ext cx="2679333" cy="2079295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A58E3379-CBA7-D184-16C6-6ED3E4EB48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4284" y="4021215"/>
            <a:ext cx="2565671" cy="2079288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DA40226-5CD8-5AE2-AA98-9D9842FEACC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2109"/>
          <a:stretch/>
        </p:blipFill>
        <p:spPr>
          <a:xfrm>
            <a:off x="8712396" y="1329208"/>
            <a:ext cx="2565671" cy="2354584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BA16D74C-5B22-4C51-908B-6D1FB44CE3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184" y="1463834"/>
            <a:ext cx="2078718" cy="2248613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DEF0A61C-3A8F-C43B-AFC6-6467725C7F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9014" y="1442598"/>
            <a:ext cx="2565672" cy="2109821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7BB8B28A-6B4A-F463-A2E1-B8E83E91F4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32961" y="1407097"/>
            <a:ext cx="2717480" cy="23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67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6242067-7E92-D6DF-3D52-3978CFBCCC70}"/>
              </a:ext>
            </a:extLst>
          </p:cNvPr>
          <p:cNvSpPr txBox="1"/>
          <p:nvPr/>
        </p:nvSpPr>
        <p:spPr>
          <a:xfrm>
            <a:off x="3047999" y="254498"/>
            <a:ext cx="60960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MX" sz="1800" b="1" dirty="0"/>
              <a:t>COORDINACIÓN ADMINISTRATIVA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3A210-FE42-7D09-4859-E25AA4E57ECF}"/>
              </a:ext>
            </a:extLst>
          </p:cNvPr>
          <p:cNvSpPr txBox="1"/>
          <p:nvPr/>
        </p:nvSpPr>
        <p:spPr>
          <a:xfrm>
            <a:off x="800857" y="638123"/>
            <a:ext cx="10590285" cy="301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COORDINACIÓN ADMINISTRATIVA, EN EL SEGUNDO TRIMESTRE, LOGRÓ EN EL COMPONENTE, CUMPLIR LA META ESTABLECIDA CON EL </a:t>
            </a:r>
            <a:r>
              <a:rPr kumimoji="0" lang="es-ES_tradnl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100%,</a:t>
            </a: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YA QUE SE REALIZARON </a:t>
            </a:r>
            <a:r>
              <a:rPr lang="es-ES_tradnl" sz="1750" dirty="0">
                <a:solidFill>
                  <a:prstClr val="black"/>
                </a:solidFill>
                <a:latin typeface="Calibri" panose="020F0502020204030204"/>
              </a:rPr>
              <a:t>LAS</a:t>
            </a: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 ACTIVIDADES ADMINISTRATIVAS PROGRAMADAS.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NIVEL ACTIVIDAD</a:t>
            </a:r>
            <a:r>
              <a:rPr lang="es-ES_tradnl" sz="17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OBTUVO 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EL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PORCENTAJE DE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93.75%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QUE CORRESPONDE A 75 DE LAS 80 REQUISICIONES PARA SOLICITUD DE RECURSOS MATERIALES Y EQUIPOS; POR OTRA PARTE, LOGRÓ EL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73.25% </a:t>
            </a:r>
            <a:r>
              <a:rPr kumimoji="0" lang="es-ES" sz="175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CUMPLIMIENTO,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ATENDIENDO 293 DE 400 SOLICITUDES DE LOS ENTES PÚBLICOS Y FISCALIZABLES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s-ES" sz="1750" dirty="0">
                <a:solidFill>
                  <a:prstClr val="black"/>
                </a:solidFill>
              </a:rPr>
              <a:t>NO SE LLEGÓ A LA META DEBIDO A QUE EN ESTE TRIMESTRE NO TODOS LOS ENTES PÚBLICOS REALIZARON LAS SOLICITUDES DE INFORMACIÓN PROYECTADAS.</a:t>
            </a:r>
            <a:endParaRPr kumimoji="0" lang="es-ES" sz="1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TODO ESTO COMO RESULTADO DE LA </a:t>
            </a:r>
            <a:r>
              <a:rPr kumimoji="0" lang="es-MX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OPTIMIZACIÓN DE RECURSOS EN MATERIALES DE ADMINISTRACIÓN,  ALIMENTOS, ARTÍCULOS DE CONSTRUCCIÓN, HERRAMIENTAS MENORES, SERVICIOS BÁSICOS, SERVICIO DE INSTALACIÓN, REPARACIÓN Y PROFESIONALES</a:t>
            </a:r>
            <a:r>
              <a:rPr lang="es-MX" dirty="0">
                <a:solidFill>
                  <a:prstClr val="black"/>
                </a:solidFill>
                <a:latin typeface="Calibri" panose="020F0502020204030204"/>
              </a:rPr>
              <a:t> Y </a:t>
            </a:r>
            <a:r>
              <a:rPr kumimoji="0" lang="es-MX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EQUIPO DE COMUNICACIÓN Y TELECOMUNICACIONES</a:t>
            </a:r>
            <a:r>
              <a:rPr lang="es-MX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s-MX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 algn="just">
              <a:lnSpc>
                <a:spcPct val="90000"/>
              </a:lnSpc>
              <a:spcAft>
                <a:spcPts val="600"/>
              </a:spcAft>
              <a:defRPr/>
            </a:pPr>
            <a:endParaRPr kumimoji="0" lang="es-ES_tradnl" sz="17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4085233"/>
              </p:ext>
            </p:extLst>
          </p:nvPr>
        </p:nvGraphicFramePr>
        <p:xfrm>
          <a:off x="643542" y="3257674"/>
          <a:ext cx="5295142" cy="3419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6A6A0D4D-60F6-E2A1-CFE9-428140DC3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305" y="3428262"/>
            <a:ext cx="4811927" cy="324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23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2125409" y="408636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>
              <a:defRPr/>
            </a:pPr>
            <a:r>
              <a:rPr lang="es-E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Evidencias</a:t>
            </a:r>
          </a:p>
          <a:p>
            <a:pPr lvl="0" algn="ctr">
              <a:defRPr/>
            </a:pPr>
            <a:r>
              <a:rPr lang="es-E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Coordinación Administrativa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985423B-D0D5-7A0C-293E-BB1477F40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937482" y="814863"/>
            <a:ext cx="1836704" cy="32652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EAC73F1-0A3A-6887-ED5A-50D2C88A2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937482" y="2777886"/>
            <a:ext cx="1836704" cy="326525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814FF2E-5BC2-8AAA-AC41-C27DE0F0D7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967498" y="4609446"/>
            <a:ext cx="1913887" cy="340246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DAAD4D5-6113-A559-C279-D30BB40C53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5688" y="1435191"/>
            <a:ext cx="4376309" cy="164111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70F746D-C308-D651-DF86-908565B10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7352" y="2784116"/>
            <a:ext cx="4452983" cy="174779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8BCFF6ED-E789-66AA-DB0D-9818AACBB8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7168" y="4944123"/>
            <a:ext cx="4613350" cy="171270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26748596-83AB-E75D-BA65-0CDC4C20940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20429" y="1578277"/>
            <a:ext cx="3809958" cy="14198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500394BE-3CE8-F84B-4D45-6E3A8AA056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7108" y="3142690"/>
            <a:ext cx="3873194" cy="153475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8514714-8BA8-806E-2E2F-103D4EF1A7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7108" y="4839588"/>
            <a:ext cx="4207510" cy="181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372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6740</TotalTime>
  <Words>542</Words>
  <Application>Microsoft Office PowerPoint</Application>
  <PresentationFormat>Panorámica</PresentationFormat>
  <Paragraphs>50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Unidad Jurídica CM</cp:lastModifiedBy>
  <cp:revision>420</cp:revision>
  <cp:lastPrinted>2024-07-08T17:24:56Z</cp:lastPrinted>
  <dcterms:created xsi:type="dcterms:W3CDTF">2021-04-16T16:11:05Z</dcterms:created>
  <dcterms:modified xsi:type="dcterms:W3CDTF">2025-08-11T22:19:54Z</dcterms:modified>
</cp:coreProperties>
</file>